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Nunito"/>
      <p:regular r:id="rId27"/>
      <p:bold r:id="rId28"/>
      <p:italic r:id="rId29"/>
      <p:boldItalic r:id="rId30"/>
    </p:embeddedFont>
    <p:embeddedFont>
      <p:font typeface="Maven Pro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E64C0B5-0626-4FDE-8D97-8B76DCBDD4A6}">
  <a:tblStyle styleId="{4E64C0B5-0626-4FDE-8D97-8B76DCBDD4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Nuni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avenPro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MavenPr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2.jp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55f33101f3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55f33101f3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55f33101f3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55f33101f3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55f33101f3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55f33101f3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55f33101f3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55f33101f3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55f33101f3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55f33101f3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55f33101f3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55f33101f3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55f33101f3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55f33101f3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55f33101f3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55f33101f3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55f33101f3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55f33101f3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55f33101f3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55f33101f3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55f33101f3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55f33101f3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55f33101f3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55f33101f3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55f33101f3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55f33101f3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55f33101f3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55f33101f3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55f33101f3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55f33101f3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55f33101f3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55f33101f3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55f33101f3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55f33101f3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55f33101f3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55f33101f3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55f33101f3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55f33101f3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3"/>
          <p:cNvPicPr preferRelativeResize="0"/>
          <p:nvPr/>
        </p:nvPicPr>
        <p:blipFill rotWithShape="1">
          <a:blip r:embed="rId3">
            <a:alphaModFix/>
          </a:blip>
          <a:srcRect b="19775" l="0" r="69959" t="0"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3"/>
          <p:cNvSpPr txBox="1"/>
          <p:nvPr>
            <p:ph type="ctrTitle"/>
          </p:nvPr>
        </p:nvSpPr>
        <p:spPr>
          <a:xfrm>
            <a:off x="824000" y="804950"/>
            <a:ext cx="73890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</a:rPr>
              <a:t>Reconocimiento de causas de accidentes cerebrovasculares usando imágenes de coágulos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79" name="Google Shape;279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</a:rPr>
              <a:t>Proyecto AI2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</a:rPr>
              <a:t>Jorge Saul Castillo Jaimes - 2111127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80" name="Google Shape;280;p13"/>
          <p:cNvPicPr preferRelativeResize="0"/>
          <p:nvPr/>
        </p:nvPicPr>
        <p:blipFill rotWithShape="1">
          <a:blip r:embed="rId3">
            <a:alphaModFix/>
          </a:blip>
          <a:srcRect b="0" l="66898" r="12234" t="0"/>
          <a:stretch/>
        </p:blipFill>
        <p:spPr>
          <a:xfrm>
            <a:off x="7235925" y="3217450"/>
            <a:ext cx="1908077" cy="192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Metodología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Preprocesamiento de imágenes</a:t>
            </a:r>
            <a:endParaRPr/>
          </a:p>
        </p:txBody>
      </p:sp>
      <p:sp>
        <p:nvSpPr>
          <p:cNvPr id="335" name="Google Shape;335;p23"/>
          <p:cNvSpPr txBox="1"/>
          <p:nvPr>
            <p:ph idx="1" type="body"/>
          </p:nvPr>
        </p:nvSpPr>
        <p:spPr>
          <a:xfrm>
            <a:off x="1303800" y="1876975"/>
            <a:ext cx="7030500" cy="26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/>
              <a:t>Necesidad de disminuir tamaño de las imágenes y enfocarse en el coágulo.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400"/>
              <a:t>Recortar el dataset para probar ideas de redes a entrenar -&gt; 1.000 por causa.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7781" y="0"/>
            <a:ext cx="636843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Estrategias para el reconocimiento</a:t>
            </a:r>
            <a:endParaRPr/>
          </a:p>
        </p:txBody>
      </p:sp>
      <p:sp>
        <p:nvSpPr>
          <p:cNvPr id="346" name="Google Shape;346;p25"/>
          <p:cNvSpPr txBox="1"/>
          <p:nvPr>
            <p:ph idx="1" type="body"/>
          </p:nvPr>
        </p:nvSpPr>
        <p:spPr>
          <a:xfrm>
            <a:off x="1303800" y="1368825"/>
            <a:ext cx="7030500" cy="3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/>
              <a:t>CNN:</a:t>
            </a:r>
            <a:endParaRPr sz="2400"/>
          </a:p>
          <a:p>
            <a:pPr indent="-381000" lvl="0" marL="9144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s-419" sz="2400"/>
              <a:t>Xception: sin fine tunning y con fine tunning a partir del bloque 14</a:t>
            </a:r>
            <a:endParaRPr sz="2400"/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419" sz="2400"/>
              <a:t>MobileNetV2: con fine tunning en las últimas 52 capas</a:t>
            </a:r>
            <a:endParaRPr sz="2400"/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s-419" sz="2400"/>
              <a:t>Manual: secuencial, sin cambiar y cambiando LR por epoch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6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Resultados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6" name="Google Shape;356;p27"/>
          <p:cNvGraphicFramePr/>
          <p:nvPr/>
        </p:nvGraphicFramePr>
        <p:xfrm>
          <a:off x="952500" y="849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{4E64C0B5-0626-4FDE-8D97-8B76DCBDD4A6}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/>
                        <a:t>Accuracy Train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/>
                        <a:t>Loss Train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/>
                        <a:t>Accuracy Validation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/>
                        <a:t>Loss Validation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/>
                        <a:t>Xception no Fine Tunning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0.6167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0.8401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0.5367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0.9377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/>
                        <a:t>Xception with Fine Tunning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0.7271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0.7228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0.5750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0.9104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/>
                        <a:t>MobileNetV2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0.93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0.2136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0.3433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1.3756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/>
                        <a:t>Manual without LR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0.9237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0.2064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0.4033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1.1526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/>
                        <a:t>Manual with LR changing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0.6933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0.7442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0.4067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1.9301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28"/>
          <p:cNvPicPr preferRelativeResize="0"/>
          <p:nvPr/>
        </p:nvPicPr>
        <p:blipFill rotWithShape="1">
          <a:blip r:embed="rId3">
            <a:alphaModFix/>
          </a:blip>
          <a:srcRect b="66223" l="0" r="0" t="0"/>
          <a:stretch/>
        </p:blipFill>
        <p:spPr>
          <a:xfrm>
            <a:off x="211438" y="688925"/>
            <a:ext cx="8721124" cy="376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9"/>
          <p:cNvPicPr preferRelativeResize="0"/>
          <p:nvPr/>
        </p:nvPicPr>
        <p:blipFill rotWithShape="1">
          <a:blip r:embed="rId3">
            <a:alphaModFix/>
          </a:blip>
          <a:srcRect b="33497" l="0" r="0" t="33284"/>
          <a:stretch/>
        </p:blipFill>
        <p:spPr>
          <a:xfrm>
            <a:off x="251338" y="737025"/>
            <a:ext cx="8641325" cy="366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30"/>
          <p:cNvPicPr preferRelativeResize="0"/>
          <p:nvPr/>
        </p:nvPicPr>
        <p:blipFill rotWithShape="1">
          <a:blip r:embed="rId3">
            <a:alphaModFix/>
          </a:blip>
          <a:srcRect b="0" l="0" r="0" t="66223"/>
          <a:stretch/>
        </p:blipFill>
        <p:spPr>
          <a:xfrm>
            <a:off x="321125" y="736275"/>
            <a:ext cx="8501751" cy="367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1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Conclusiones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Contexto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Motivación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2"/>
          <p:cNvSpPr txBox="1"/>
          <p:nvPr>
            <p:ph idx="1" type="body"/>
          </p:nvPr>
        </p:nvSpPr>
        <p:spPr>
          <a:xfrm>
            <a:off x="1303800" y="808850"/>
            <a:ext cx="7030500" cy="37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 sz="1800"/>
              <a:t>Reconocimiento de las causas basado en coágulos es más complejo que el uso de herramientas de gran uso pueden no ser suficientes.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 sz="1800"/>
              <a:t>La segmentación de la imagen total puede ser de ayuda en reconocimiento de características que por el ventaneo pueden estar eliminando.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 sz="1800"/>
              <a:t>El reconocimiento de patrones en los coágulos y enfocarse en estos previamente puede ser de ayuda.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 sz="1800"/>
              <a:t>El uso de grandes imágenes puede ser un limitante computacional, por lo cual el uso de algunas pocas para validar el modelo puede ser esencial.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200"/>
              <a:t>El accidente cerebrovascular</a:t>
            </a:r>
            <a:endParaRPr sz="3200"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/>
              <a:t>Un accidente cerebrovacular sucede cuando el flujo de sangre en el cerebro se detiene.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2400"/>
              <a:t>Es la segunda causa de muerte en Estados Unidos con alrededor de 700.000 casos al año.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200"/>
              <a:t>Reincidencia</a:t>
            </a:r>
            <a:endParaRPr sz="3200"/>
          </a:p>
        </p:txBody>
      </p:sp>
      <p:sp>
        <p:nvSpPr>
          <p:cNvPr id="297" name="Google Shape;297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/>
              <a:t>El 23% de los casos vuelve a tener un ataque cerebrovascular.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2400"/>
              <a:t>Si se identifica la causa se puede hacer tratamiento terapéutico para evitar el segundo ictus.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200"/>
              <a:t>Causas</a:t>
            </a:r>
            <a:endParaRPr sz="3200"/>
          </a:p>
        </p:txBody>
      </p:sp>
      <p:sp>
        <p:nvSpPr>
          <p:cNvPr id="303" name="Google Shape;303;p1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/>
              <a:t>CE: Cardioembolia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400"/>
              <a:t>LAA: Ateroesclerosis de arterias largas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2400"/>
              <a:t>Otras: No identificadas o muy pocos casos registrados.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Dataset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Clínica Mayo - Kaggle</a:t>
            </a:r>
            <a:endParaRPr/>
          </a:p>
        </p:txBody>
      </p:sp>
      <p:sp>
        <p:nvSpPr>
          <p:cNvPr id="314" name="Google Shape;314;p19"/>
          <p:cNvSpPr txBox="1"/>
          <p:nvPr>
            <p:ph idx="1" type="body"/>
          </p:nvPr>
        </p:nvSpPr>
        <p:spPr>
          <a:xfrm>
            <a:off x="1303800" y="1379200"/>
            <a:ext cx="7030500" cy="31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/>
              <a:t>Imágenes de resolución variable, en su gran mayoría de alta resolución (.tiff file)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400"/>
              <a:t>1.150 imágenes -&gt; 396 de otras causas y 754 entre CE y LAA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2400"/>
              <a:t>Más de 390 gigas en imágenes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9563" y="152400"/>
            <a:ext cx="5444869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8725" y="152400"/>
            <a:ext cx="616655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